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436">
          <p15:clr>
            <a:srgbClr val="A4A3A4"/>
          </p15:clr>
        </p15:guide>
        <p15:guide id="2" orient="horz" pos="281">
          <p15:clr>
            <a:srgbClr val="A4A3A4"/>
          </p15:clr>
        </p15:guide>
        <p15:guide id="3" pos="27370">
          <p15:clr>
            <a:srgbClr val="A4A3A4"/>
          </p15:clr>
        </p15:guide>
        <p15:guide id="4" pos="280">
          <p15:clr>
            <a:srgbClr val="A4A3A4"/>
          </p15:clr>
        </p15:guide>
        <p15:guide id="5" pos="7046">
          <p15:clr>
            <a:srgbClr val="A4A3A4"/>
          </p15:clr>
        </p15:guide>
        <p15:guide id="6" pos="20608">
          <p15:clr>
            <a:srgbClr val="A4A3A4"/>
          </p15:clr>
        </p15:guide>
        <p15:guide id="7" pos="7449">
          <p15:clr>
            <a:srgbClr val="A4A3A4"/>
          </p15:clr>
        </p15:guide>
        <p15:guide id="8" pos="2020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87A1"/>
    <a:srgbClr val="F37321"/>
    <a:srgbClr val="4A6A7E"/>
    <a:srgbClr val="828E1B"/>
    <a:srgbClr val="D7452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33" autoAdjust="0"/>
    <p:restoredTop sz="94677" autoAdjust="0"/>
  </p:normalViewPr>
  <p:slideViewPr>
    <p:cSldViewPr snapToGrid="0" snapToObjects="1">
      <p:cViewPr>
        <p:scale>
          <a:sx n="70" d="100"/>
          <a:sy n="70" d="100"/>
        </p:scale>
        <p:origin x="-4278" y="-9288"/>
      </p:cViewPr>
      <p:guideLst>
        <p:guide orient="horz" pos="20436"/>
        <p:guide orient="horz" pos="281"/>
        <p:guide pos="27370"/>
        <p:guide pos="280"/>
        <p:guide pos="7046"/>
        <p:guide pos="20608"/>
        <p:guide pos="7449"/>
        <p:guide pos="2020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395F848-6DDA-9042-95D4-0071278BB24B}" type="datetimeFigureOut">
              <a:rPr lang="en-US" smtClean="0"/>
              <a:t>4/28/2015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B9ECB87-BC75-5243-A71C-D7645131CF71}" type="slidenum">
              <a:rPr lang="en-US" smtClean="0"/>
              <a:t>‹#›</a:t>
            </a:fld>
            <a:endParaRPr lang="en-US"/>
          </a:p>
        </p:txBody>
      </p:sp>
    </p:spTree>
    <p:extLst>
      <p:ext uri="{BB962C8B-B14F-4D97-AF65-F5344CB8AC3E}">
        <p14:creationId xmlns:p14="http://schemas.microsoft.com/office/powerpoint/2010/main" val="223914218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If tri-fold</a:t>
            </a:r>
            <a:r>
              <a:rPr lang="en-US" baseline="0" dirty="0" smtClean="0"/>
              <a:t> mounting at SMS – make sure no text or image is in-between</a:t>
            </a:r>
            <a:r>
              <a:rPr lang="en-US" dirty="0" smtClean="0"/>
              <a:t> the two vertical guide</a:t>
            </a:r>
            <a:r>
              <a:rPr lang="en-US" baseline="0" dirty="0" smtClean="0"/>
              <a:t> lines; this space will be cut away. </a:t>
            </a:r>
            <a:r>
              <a:rPr lang="en-US" baseline="0" smtClean="0"/>
              <a:t>To view the vertical guide lines: Select “View” from the main menu, select “Guides” from the pull down menu, and lastly select “Static Guides”.</a:t>
            </a:r>
            <a:endParaRPr lang="en-US"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smtClean="0"/>
          </a:p>
          <a:p>
            <a:endParaRPr lang="en-US" dirty="0"/>
          </a:p>
        </p:txBody>
      </p:sp>
      <p:sp>
        <p:nvSpPr>
          <p:cNvPr id="4" name="Slide Number Placeholder 3"/>
          <p:cNvSpPr>
            <a:spLocks noGrp="1"/>
          </p:cNvSpPr>
          <p:nvPr>
            <p:ph type="sldNum" sz="quarter" idx="10"/>
          </p:nvPr>
        </p:nvSpPr>
        <p:spPr/>
        <p:txBody>
          <a:bodyPr/>
          <a:lstStyle/>
          <a:p>
            <a:fld id="{9B9ECB87-BC75-5243-A71C-D7645131CF71}" type="slidenum">
              <a:rPr lang="en-US" smtClean="0"/>
              <a:t>1</a:t>
            </a:fld>
            <a:endParaRPr lang="en-US"/>
          </a:p>
        </p:txBody>
      </p:sp>
    </p:spTree>
    <p:extLst>
      <p:ext uri="{BB962C8B-B14F-4D97-AF65-F5344CB8AC3E}">
        <p14:creationId xmlns:p14="http://schemas.microsoft.com/office/powerpoint/2010/main" val="21100371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32715200" y="465976"/>
            <a:ext cx="10718798" cy="32015254"/>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userDrawn="1"/>
        </p:nvCxnSpPr>
        <p:spPr>
          <a:xfrm>
            <a:off x="33104663" y="761998"/>
            <a:ext cx="0" cy="31423211"/>
          </a:xfrm>
          <a:prstGeom prst="line">
            <a:avLst/>
          </a:prstGeom>
          <a:ln w="12700" cmpd="sng">
            <a:solidFill>
              <a:schemeClr val="bg1"/>
            </a:solidFill>
            <a:prstDash val="dash"/>
          </a:ln>
        </p:spPr>
        <p:style>
          <a:lnRef idx="2">
            <a:schemeClr val="accent1"/>
          </a:lnRef>
          <a:fillRef idx="0">
            <a:schemeClr val="accent1"/>
          </a:fillRef>
          <a:effectRef idx="1">
            <a:schemeClr val="accent1"/>
          </a:effectRef>
          <a:fontRef idx="minor">
            <a:schemeClr val="tx1"/>
          </a:fontRef>
        </p:style>
      </p:cxnSp>
      <p:sp>
        <p:nvSpPr>
          <p:cNvPr id="9" name="Rectangle 8"/>
          <p:cNvSpPr/>
          <p:nvPr userDrawn="1"/>
        </p:nvSpPr>
        <p:spPr>
          <a:xfrm>
            <a:off x="457200" y="451572"/>
            <a:ext cx="10737850" cy="32015254"/>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444500" y="451574"/>
            <a:ext cx="723900"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33000758" y="451574"/>
            <a:ext cx="10449117" cy="1524000"/>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10774364" y="451574"/>
            <a:ext cx="31504234" cy="1524000"/>
          </a:xfrm>
          <a:prstGeom prst="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1168400" y="451574"/>
            <a:ext cx="10026650" cy="15240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TextBox 20"/>
          <p:cNvSpPr txBox="1"/>
          <p:nvPr userDrawn="1"/>
        </p:nvSpPr>
        <p:spPr>
          <a:xfrm>
            <a:off x="1955176" y="766000"/>
            <a:ext cx="8825537" cy="707886"/>
          </a:xfrm>
          <a:prstGeom prst="rect">
            <a:avLst/>
          </a:prstGeom>
          <a:noFill/>
        </p:spPr>
        <p:txBody>
          <a:bodyPr wrap="square" rtlCol="0" anchor="t" anchorCtr="0">
            <a:spAutoFit/>
          </a:bodyPr>
          <a:lstStyle/>
          <a:p>
            <a:pPr>
              <a:spcAft>
                <a:spcPts val="1800"/>
              </a:spcAft>
            </a:pPr>
            <a:r>
              <a:rPr lang="en-US" sz="4000" b="1" dirty="0" smtClean="0">
                <a:solidFill>
                  <a:schemeClr val="bg1"/>
                </a:solidFill>
              </a:rPr>
              <a:t>COLLEGE OF ENGINEERING</a:t>
            </a:r>
            <a:endParaRPr lang="en-US" sz="4000" dirty="0" smtClean="0">
              <a:solidFill>
                <a:schemeClr val="bg1"/>
              </a:solidFill>
            </a:endParaRPr>
          </a:p>
        </p:txBody>
      </p:sp>
      <p:sp>
        <p:nvSpPr>
          <p:cNvPr id="22" name="Rectangle 21"/>
          <p:cNvSpPr/>
          <p:nvPr userDrawn="1"/>
        </p:nvSpPr>
        <p:spPr>
          <a:xfrm>
            <a:off x="12638460" y="451574"/>
            <a:ext cx="15516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12208934" y="451574"/>
            <a:ext cx="429525" cy="1523999"/>
          </a:xfrm>
          <a:prstGeom prst="rect">
            <a:avLst/>
          </a:prstGeom>
          <a:solidFill>
            <a:srgbClr val="F3732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userDrawn="1"/>
        </p:nvSpPr>
        <p:spPr>
          <a:xfrm>
            <a:off x="15181888" y="766000"/>
            <a:ext cx="16238992" cy="707886"/>
          </a:xfrm>
          <a:prstGeom prst="rect">
            <a:avLst/>
          </a:prstGeom>
          <a:noFill/>
        </p:spPr>
        <p:txBody>
          <a:bodyPr wrap="square" rtlCol="0" anchor="t" anchorCtr="0">
            <a:spAutoFit/>
          </a:bodyPr>
          <a:lstStyle/>
          <a:p>
            <a:pPr algn="r">
              <a:spcAft>
                <a:spcPts val="1800"/>
              </a:spcAft>
            </a:pPr>
            <a:r>
              <a:rPr lang="en-US" sz="4000" b="1" dirty="0" smtClean="0">
                <a:latin typeface="Georgia"/>
                <a:cs typeface="Georgia"/>
              </a:rPr>
              <a:t>Electrical Engineering &amp; Computer Science</a:t>
            </a:r>
            <a:endParaRPr lang="en-US" sz="4000" b="1" dirty="0">
              <a:latin typeface="Georgia"/>
              <a:cs typeface="Georgia"/>
            </a:endParaRPr>
          </a:p>
        </p:txBody>
      </p:sp>
      <p:sp>
        <p:nvSpPr>
          <p:cNvPr id="31" name="Rectangle 30"/>
          <p:cNvSpPr/>
          <p:nvPr userDrawn="1"/>
        </p:nvSpPr>
        <p:spPr>
          <a:xfrm>
            <a:off x="33070796" y="451574"/>
            <a:ext cx="9475175" cy="1524000"/>
          </a:xfrm>
          <a:prstGeom prst="rect">
            <a:avLst/>
          </a:prstGeom>
          <a:solidFill>
            <a:srgbClr val="5D87A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p:cNvSpPr/>
          <p:nvPr userDrawn="1"/>
        </p:nvSpPr>
        <p:spPr>
          <a:xfrm>
            <a:off x="32721016" y="451572"/>
            <a:ext cx="383647" cy="1524000"/>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6" name="Picture 15" descr="expo_poster-ta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6474399" y="28421061"/>
            <a:ext cx="6975476" cy="2581337"/>
          </a:xfrm>
          <a:prstGeom prst="rect">
            <a:avLst/>
          </a:prstGeom>
        </p:spPr>
      </p:pic>
    </p:spTree>
    <p:extLst>
      <p:ext uri="{BB962C8B-B14F-4D97-AF65-F5344CB8AC3E}">
        <p14:creationId xmlns:p14="http://schemas.microsoft.com/office/powerpoint/2010/main" val="3000763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1523806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361905" y="6324600"/>
            <a:ext cx="47282097" cy="1348206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07982" y="6324600"/>
            <a:ext cx="141122400" cy="1348206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150387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6B6BD69-149A-CD41-9E7C-E241C9398BA0}" type="datetimeFigureOut">
              <a:rPr lang="en-US" smtClean="0"/>
              <a:t>4/28/2015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554847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1405" indent="0">
              <a:buNone/>
              <a:defRPr sz="8600">
                <a:solidFill>
                  <a:schemeClr val="tx1">
                    <a:tint val="75000"/>
                  </a:schemeClr>
                </a:solidFill>
              </a:defRPr>
            </a:lvl2pPr>
            <a:lvl3pPr marL="4382811" indent="0">
              <a:buNone/>
              <a:defRPr sz="7700">
                <a:solidFill>
                  <a:schemeClr val="tx1">
                    <a:tint val="75000"/>
                  </a:schemeClr>
                </a:solidFill>
              </a:defRPr>
            </a:lvl3pPr>
            <a:lvl4pPr marL="6574216" indent="0">
              <a:buNone/>
              <a:defRPr sz="6700">
                <a:solidFill>
                  <a:schemeClr val="tx1">
                    <a:tint val="75000"/>
                  </a:schemeClr>
                </a:solidFill>
              </a:defRPr>
            </a:lvl4pPr>
            <a:lvl5pPr marL="8765621" indent="0">
              <a:buNone/>
              <a:defRPr sz="6700">
                <a:solidFill>
                  <a:schemeClr val="tx1">
                    <a:tint val="75000"/>
                  </a:schemeClr>
                </a:solidFill>
              </a:defRPr>
            </a:lvl5pPr>
            <a:lvl6pPr marL="10957027" indent="0">
              <a:buNone/>
              <a:defRPr sz="6700">
                <a:solidFill>
                  <a:schemeClr val="tx1">
                    <a:tint val="75000"/>
                  </a:schemeClr>
                </a:solidFill>
              </a:defRPr>
            </a:lvl6pPr>
            <a:lvl7pPr marL="13148432" indent="0">
              <a:buNone/>
              <a:defRPr sz="6700">
                <a:solidFill>
                  <a:schemeClr val="tx1">
                    <a:tint val="75000"/>
                  </a:schemeClr>
                </a:solidFill>
              </a:defRPr>
            </a:lvl7pPr>
            <a:lvl8pPr marL="15339837" indent="0">
              <a:buNone/>
              <a:defRPr sz="6700">
                <a:solidFill>
                  <a:schemeClr val="tx1">
                    <a:tint val="75000"/>
                  </a:schemeClr>
                </a:solidFill>
              </a:defRPr>
            </a:lvl8pPr>
            <a:lvl9pPr marL="17531243"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6B6BD69-149A-CD41-9E7C-E241C9398BA0}" type="datetimeFigureOut">
              <a:rPr lang="en-US" smtClean="0"/>
              <a:t>4/28/2015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970169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07984" y="36865560"/>
            <a:ext cx="9419844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437943" y="36865560"/>
            <a:ext cx="94206057"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6B6BD69-149A-CD41-9E7C-E241C9398BA0}" type="datetimeFigureOut">
              <a:rPr lang="en-US" smtClean="0"/>
              <a:t>4/28/2015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486378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1" y="1318262"/>
            <a:ext cx="39502080" cy="54864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1500" b="1"/>
            </a:lvl1pPr>
            <a:lvl2pPr marL="2191405" indent="0">
              <a:buNone/>
              <a:defRPr sz="9600" b="1"/>
            </a:lvl2pPr>
            <a:lvl3pPr marL="4382811" indent="0">
              <a:buNone/>
              <a:defRPr sz="8600" b="1"/>
            </a:lvl3pPr>
            <a:lvl4pPr marL="6574216" indent="0">
              <a:buNone/>
              <a:defRPr sz="7700" b="1"/>
            </a:lvl4pPr>
            <a:lvl5pPr marL="8765621" indent="0">
              <a:buNone/>
              <a:defRPr sz="7700" b="1"/>
            </a:lvl5pPr>
            <a:lvl6pPr marL="10957027" indent="0">
              <a:buNone/>
              <a:defRPr sz="7700" b="1"/>
            </a:lvl6pPr>
            <a:lvl7pPr marL="13148432" indent="0">
              <a:buNone/>
              <a:defRPr sz="7700" b="1"/>
            </a:lvl7pPr>
            <a:lvl8pPr marL="15339837" indent="0">
              <a:buNone/>
              <a:defRPr sz="7700" b="1"/>
            </a:lvl8pPr>
            <a:lvl9pPr marL="17531243"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6B6BD69-149A-CD41-9E7C-E241C9398BA0}" type="datetimeFigureOut">
              <a:rPr lang="en-US" smtClean="0"/>
              <a:t>4/28/2015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14253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6B6BD69-149A-CD41-9E7C-E241C9398BA0}" type="datetimeFigureOut">
              <a:rPr lang="en-US" smtClean="0"/>
              <a:t>4/28/2015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37913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B6BD69-149A-CD41-9E7C-E241C9398BA0}" type="datetimeFigureOut">
              <a:rPr lang="en-US" smtClean="0"/>
              <a:t>4/28/2015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15645547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3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2077349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300"/>
            </a:lvl1pPr>
            <a:lvl2pPr marL="2191405" indent="0">
              <a:buNone/>
              <a:defRPr sz="13400"/>
            </a:lvl2pPr>
            <a:lvl3pPr marL="4382811" indent="0">
              <a:buNone/>
              <a:defRPr sz="11500"/>
            </a:lvl3pPr>
            <a:lvl4pPr marL="6574216" indent="0">
              <a:buNone/>
              <a:defRPr sz="9600"/>
            </a:lvl4pPr>
            <a:lvl5pPr marL="8765621" indent="0">
              <a:buNone/>
              <a:defRPr sz="9600"/>
            </a:lvl5pPr>
            <a:lvl6pPr marL="10957027" indent="0">
              <a:buNone/>
              <a:defRPr sz="9600"/>
            </a:lvl6pPr>
            <a:lvl7pPr marL="13148432" indent="0">
              <a:buNone/>
              <a:defRPr sz="9600"/>
            </a:lvl7pPr>
            <a:lvl8pPr marL="15339837" indent="0">
              <a:buNone/>
              <a:defRPr sz="9600"/>
            </a:lvl8pPr>
            <a:lvl9pPr marL="17531243" indent="0">
              <a:buNone/>
              <a:defRPr sz="9600"/>
            </a:lvl9pPr>
          </a:lstStyle>
          <a:p>
            <a:r>
              <a:rPr lang="en-US" smtClean="0"/>
              <a:t>Click icon to add picture</a:t>
            </a:r>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1405" indent="0">
              <a:buNone/>
              <a:defRPr sz="5800"/>
            </a:lvl2pPr>
            <a:lvl3pPr marL="4382811" indent="0">
              <a:buNone/>
              <a:defRPr sz="4800"/>
            </a:lvl3pPr>
            <a:lvl4pPr marL="6574216" indent="0">
              <a:buNone/>
              <a:defRPr sz="4300"/>
            </a:lvl4pPr>
            <a:lvl5pPr marL="8765621" indent="0">
              <a:buNone/>
              <a:defRPr sz="4300"/>
            </a:lvl5pPr>
            <a:lvl6pPr marL="10957027" indent="0">
              <a:buNone/>
              <a:defRPr sz="4300"/>
            </a:lvl6pPr>
            <a:lvl7pPr marL="13148432" indent="0">
              <a:buNone/>
              <a:defRPr sz="4300"/>
            </a:lvl7pPr>
            <a:lvl8pPr marL="15339837" indent="0">
              <a:buNone/>
              <a:defRPr sz="4300"/>
            </a:lvl8pPr>
            <a:lvl9pPr marL="17531243"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6B6BD69-149A-CD41-9E7C-E241C9398BA0}" type="datetimeFigureOut">
              <a:rPr lang="en-US" smtClean="0"/>
              <a:t>4/28/2015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F395D9-8F50-C84B-A57E-3B815FE84F5D}" type="slidenum">
              <a:rPr lang="en-US" smtClean="0"/>
              <a:t>‹#›</a:t>
            </a:fld>
            <a:endParaRPr lang="en-US"/>
          </a:p>
        </p:txBody>
      </p:sp>
    </p:spTree>
    <p:extLst>
      <p:ext uri="{BB962C8B-B14F-4D97-AF65-F5344CB8AC3E}">
        <p14:creationId xmlns:p14="http://schemas.microsoft.com/office/powerpoint/2010/main" val="3459552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1" y="1318262"/>
            <a:ext cx="39502080" cy="5486400"/>
          </a:xfrm>
          <a:prstGeom prst="rect">
            <a:avLst/>
          </a:prstGeom>
        </p:spPr>
        <p:txBody>
          <a:bodyPr vert="horz" lIns="438281" tIns="219141" rIns="438281" bIns="21914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1" y="7680963"/>
            <a:ext cx="39502080" cy="21724622"/>
          </a:xfrm>
          <a:prstGeom prst="rect">
            <a:avLst/>
          </a:prstGeom>
        </p:spPr>
        <p:txBody>
          <a:bodyPr vert="horz" lIns="438281" tIns="219141" rIns="438281" bIns="21914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281" tIns="219141" rIns="438281" bIns="219141" rtlCol="0" anchor="ctr"/>
          <a:lstStyle>
            <a:lvl1pPr algn="l">
              <a:defRPr sz="5800">
                <a:solidFill>
                  <a:schemeClr val="tx1">
                    <a:tint val="75000"/>
                  </a:schemeClr>
                </a:solidFill>
              </a:defRPr>
            </a:lvl1pPr>
          </a:lstStyle>
          <a:p>
            <a:fld id="{56B6BD69-149A-CD41-9E7C-E241C9398BA0}" type="datetimeFigureOut">
              <a:rPr lang="en-US" smtClean="0"/>
              <a:t>4/28/2015</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38281" tIns="219141" rIns="438281" bIns="219141"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38281" tIns="219141" rIns="438281" bIns="219141" rtlCol="0" anchor="ctr"/>
          <a:lstStyle>
            <a:lvl1pPr algn="r">
              <a:defRPr sz="5800">
                <a:solidFill>
                  <a:schemeClr val="tx1">
                    <a:tint val="75000"/>
                  </a:schemeClr>
                </a:solidFill>
              </a:defRPr>
            </a:lvl1pPr>
          </a:lstStyle>
          <a:p>
            <a:fld id="{99F395D9-8F50-C84B-A57E-3B815FE84F5D}" type="slidenum">
              <a:rPr lang="en-US" smtClean="0"/>
              <a:t>‹#›</a:t>
            </a:fld>
            <a:endParaRPr lang="en-US"/>
          </a:p>
        </p:txBody>
      </p:sp>
    </p:spTree>
    <p:extLst>
      <p:ext uri="{BB962C8B-B14F-4D97-AF65-F5344CB8AC3E}">
        <p14:creationId xmlns:p14="http://schemas.microsoft.com/office/powerpoint/2010/main" val="33154569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1405" rtl="0" eaLnBrk="1" latinLnBrk="0" hangingPunct="1">
        <a:spcBef>
          <a:spcPct val="0"/>
        </a:spcBef>
        <a:buNone/>
        <a:defRPr sz="21100" kern="1200">
          <a:solidFill>
            <a:schemeClr val="tx1"/>
          </a:solidFill>
          <a:latin typeface="+mj-lt"/>
          <a:ea typeface="+mj-ea"/>
          <a:cs typeface="+mj-cs"/>
        </a:defRPr>
      </a:lvl1pPr>
    </p:titleStyle>
    <p:bodyStyle>
      <a:lvl1pPr marL="1643554" indent="-1643554" algn="l" defTabSz="2191405" rtl="0" eaLnBrk="1" latinLnBrk="0" hangingPunct="1">
        <a:spcBef>
          <a:spcPct val="20000"/>
        </a:spcBef>
        <a:buFont typeface="Arial"/>
        <a:buChar char="•"/>
        <a:defRPr sz="15300" kern="1200">
          <a:solidFill>
            <a:schemeClr val="tx1"/>
          </a:solidFill>
          <a:latin typeface="+mn-lt"/>
          <a:ea typeface="+mn-ea"/>
          <a:cs typeface="+mn-cs"/>
        </a:defRPr>
      </a:lvl1pPr>
      <a:lvl2pPr marL="3561034" indent="-1369628" algn="l" defTabSz="2191405" rtl="0" eaLnBrk="1" latinLnBrk="0" hangingPunct="1">
        <a:spcBef>
          <a:spcPct val="20000"/>
        </a:spcBef>
        <a:buFont typeface="Arial"/>
        <a:buChar char="–"/>
        <a:defRPr sz="13400" kern="1200">
          <a:solidFill>
            <a:schemeClr val="tx1"/>
          </a:solidFill>
          <a:latin typeface="+mn-lt"/>
          <a:ea typeface="+mn-ea"/>
          <a:cs typeface="+mn-cs"/>
        </a:defRPr>
      </a:lvl2pPr>
      <a:lvl3pPr marL="5478513" indent="-1095703" algn="l" defTabSz="2191405" rtl="0" eaLnBrk="1" latinLnBrk="0" hangingPunct="1">
        <a:spcBef>
          <a:spcPct val="20000"/>
        </a:spcBef>
        <a:buFont typeface="Arial"/>
        <a:buChar char="•"/>
        <a:defRPr sz="11500" kern="1200">
          <a:solidFill>
            <a:schemeClr val="tx1"/>
          </a:solidFill>
          <a:latin typeface="+mn-lt"/>
          <a:ea typeface="+mn-ea"/>
          <a:cs typeface="+mn-cs"/>
        </a:defRPr>
      </a:lvl3pPr>
      <a:lvl4pPr marL="7669919" indent="-1095703" algn="l" defTabSz="2191405" rtl="0" eaLnBrk="1" latinLnBrk="0" hangingPunct="1">
        <a:spcBef>
          <a:spcPct val="20000"/>
        </a:spcBef>
        <a:buFont typeface="Arial"/>
        <a:buChar char="–"/>
        <a:defRPr sz="9600" kern="1200">
          <a:solidFill>
            <a:schemeClr val="tx1"/>
          </a:solidFill>
          <a:latin typeface="+mn-lt"/>
          <a:ea typeface="+mn-ea"/>
          <a:cs typeface="+mn-cs"/>
        </a:defRPr>
      </a:lvl4pPr>
      <a:lvl5pPr marL="9861324" indent="-1095703" algn="l" defTabSz="2191405" rtl="0" eaLnBrk="1" latinLnBrk="0" hangingPunct="1">
        <a:spcBef>
          <a:spcPct val="20000"/>
        </a:spcBef>
        <a:buFont typeface="Arial"/>
        <a:buChar char="»"/>
        <a:defRPr sz="9600" kern="1200">
          <a:solidFill>
            <a:schemeClr val="tx1"/>
          </a:solidFill>
          <a:latin typeface="+mn-lt"/>
          <a:ea typeface="+mn-ea"/>
          <a:cs typeface="+mn-cs"/>
        </a:defRPr>
      </a:lvl5pPr>
      <a:lvl6pPr marL="12052729" indent="-1095703" algn="l" defTabSz="2191405" rtl="0" eaLnBrk="1" latinLnBrk="0" hangingPunct="1">
        <a:spcBef>
          <a:spcPct val="20000"/>
        </a:spcBef>
        <a:buFont typeface="Arial"/>
        <a:buChar char="•"/>
        <a:defRPr sz="9600" kern="1200">
          <a:solidFill>
            <a:schemeClr val="tx1"/>
          </a:solidFill>
          <a:latin typeface="+mn-lt"/>
          <a:ea typeface="+mn-ea"/>
          <a:cs typeface="+mn-cs"/>
        </a:defRPr>
      </a:lvl6pPr>
      <a:lvl7pPr marL="14244135" indent="-1095703" algn="l" defTabSz="2191405" rtl="0" eaLnBrk="1" latinLnBrk="0" hangingPunct="1">
        <a:spcBef>
          <a:spcPct val="20000"/>
        </a:spcBef>
        <a:buFont typeface="Arial"/>
        <a:buChar char="•"/>
        <a:defRPr sz="9600" kern="1200">
          <a:solidFill>
            <a:schemeClr val="tx1"/>
          </a:solidFill>
          <a:latin typeface="+mn-lt"/>
          <a:ea typeface="+mn-ea"/>
          <a:cs typeface="+mn-cs"/>
        </a:defRPr>
      </a:lvl7pPr>
      <a:lvl8pPr marL="16435540" indent="-1095703" algn="l" defTabSz="2191405" rtl="0" eaLnBrk="1" latinLnBrk="0" hangingPunct="1">
        <a:spcBef>
          <a:spcPct val="20000"/>
        </a:spcBef>
        <a:buFont typeface="Arial"/>
        <a:buChar char="•"/>
        <a:defRPr sz="9600" kern="1200">
          <a:solidFill>
            <a:schemeClr val="tx1"/>
          </a:solidFill>
          <a:latin typeface="+mn-lt"/>
          <a:ea typeface="+mn-ea"/>
          <a:cs typeface="+mn-cs"/>
        </a:defRPr>
      </a:lvl8pPr>
      <a:lvl9pPr marL="18626945" indent="-1095703" algn="l" defTabSz="2191405"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1405" rtl="0" eaLnBrk="1" latinLnBrk="0" hangingPunct="1">
        <a:defRPr sz="8600" kern="1200">
          <a:solidFill>
            <a:schemeClr val="tx1"/>
          </a:solidFill>
          <a:latin typeface="+mn-lt"/>
          <a:ea typeface="+mn-ea"/>
          <a:cs typeface="+mn-cs"/>
        </a:defRPr>
      </a:lvl1pPr>
      <a:lvl2pPr marL="2191405" algn="l" defTabSz="2191405" rtl="0" eaLnBrk="1" latinLnBrk="0" hangingPunct="1">
        <a:defRPr sz="8600" kern="1200">
          <a:solidFill>
            <a:schemeClr val="tx1"/>
          </a:solidFill>
          <a:latin typeface="+mn-lt"/>
          <a:ea typeface="+mn-ea"/>
          <a:cs typeface="+mn-cs"/>
        </a:defRPr>
      </a:lvl2pPr>
      <a:lvl3pPr marL="4382811" algn="l" defTabSz="2191405" rtl="0" eaLnBrk="1" latinLnBrk="0" hangingPunct="1">
        <a:defRPr sz="8600" kern="1200">
          <a:solidFill>
            <a:schemeClr val="tx1"/>
          </a:solidFill>
          <a:latin typeface="+mn-lt"/>
          <a:ea typeface="+mn-ea"/>
          <a:cs typeface="+mn-cs"/>
        </a:defRPr>
      </a:lvl3pPr>
      <a:lvl4pPr marL="6574216" algn="l" defTabSz="2191405" rtl="0" eaLnBrk="1" latinLnBrk="0" hangingPunct="1">
        <a:defRPr sz="8600" kern="1200">
          <a:solidFill>
            <a:schemeClr val="tx1"/>
          </a:solidFill>
          <a:latin typeface="+mn-lt"/>
          <a:ea typeface="+mn-ea"/>
          <a:cs typeface="+mn-cs"/>
        </a:defRPr>
      </a:lvl4pPr>
      <a:lvl5pPr marL="8765621" algn="l" defTabSz="2191405" rtl="0" eaLnBrk="1" latinLnBrk="0" hangingPunct="1">
        <a:defRPr sz="8600" kern="1200">
          <a:solidFill>
            <a:schemeClr val="tx1"/>
          </a:solidFill>
          <a:latin typeface="+mn-lt"/>
          <a:ea typeface="+mn-ea"/>
          <a:cs typeface="+mn-cs"/>
        </a:defRPr>
      </a:lvl5pPr>
      <a:lvl6pPr marL="10957027" algn="l" defTabSz="2191405" rtl="0" eaLnBrk="1" latinLnBrk="0" hangingPunct="1">
        <a:defRPr sz="8600" kern="1200">
          <a:solidFill>
            <a:schemeClr val="tx1"/>
          </a:solidFill>
          <a:latin typeface="+mn-lt"/>
          <a:ea typeface="+mn-ea"/>
          <a:cs typeface="+mn-cs"/>
        </a:defRPr>
      </a:lvl6pPr>
      <a:lvl7pPr marL="13148432" algn="l" defTabSz="2191405" rtl="0" eaLnBrk="1" latinLnBrk="0" hangingPunct="1">
        <a:defRPr sz="8600" kern="1200">
          <a:solidFill>
            <a:schemeClr val="tx1"/>
          </a:solidFill>
          <a:latin typeface="+mn-lt"/>
          <a:ea typeface="+mn-ea"/>
          <a:cs typeface="+mn-cs"/>
        </a:defRPr>
      </a:lvl7pPr>
      <a:lvl8pPr marL="15339837" algn="l" defTabSz="2191405" rtl="0" eaLnBrk="1" latinLnBrk="0" hangingPunct="1">
        <a:defRPr sz="8600" kern="1200">
          <a:solidFill>
            <a:schemeClr val="tx1"/>
          </a:solidFill>
          <a:latin typeface="+mn-lt"/>
          <a:ea typeface="+mn-ea"/>
          <a:cs typeface="+mn-cs"/>
        </a:defRPr>
      </a:lvl8pPr>
      <a:lvl9pPr marL="17531243" algn="l" defTabSz="2191405"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g"/><Relationship Id="rId10" Type="http://schemas.openxmlformats.org/officeDocument/2006/relationships/image" Target="../media/image9.png"/><Relationship Id="rId4" Type="http://schemas.openxmlformats.org/officeDocument/2006/relationships/image" Target="../media/image3.jp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idx="4294967295"/>
          </p:nvPr>
        </p:nvSpPr>
        <p:spPr>
          <a:xfrm>
            <a:off x="11443252" y="2283712"/>
            <a:ext cx="21276365" cy="2013097"/>
          </a:xfrm>
        </p:spPr>
        <p:txBody>
          <a:bodyPr lIns="0" tIns="0" rIns="0" bIns="0">
            <a:noAutofit/>
          </a:bodyPr>
          <a:lstStyle/>
          <a:p>
            <a:pPr algn="l"/>
            <a:r>
              <a:rPr lang="en-US" sz="7200" b="1" cap="all" dirty="0" smtClean="0"/>
              <a:t>Trident : A Novel solution to Multi-</a:t>
            </a:r>
            <a:r>
              <a:rPr lang="en-US" sz="7200" b="1" cap="all" dirty="0" err="1" smtClean="0"/>
              <a:t>pathing</a:t>
            </a:r>
            <a:r>
              <a:rPr lang="en-US" sz="7200" b="1" cap="all" dirty="0" smtClean="0"/>
              <a:t> GPS signals</a:t>
            </a:r>
            <a:endParaRPr lang="en-US" sz="7200" b="1" cap="all" dirty="0"/>
          </a:p>
        </p:txBody>
      </p:sp>
      <p:sp>
        <p:nvSpPr>
          <p:cNvPr id="3" name="Subtitle 2"/>
          <p:cNvSpPr>
            <a:spLocks noGrp="1"/>
          </p:cNvSpPr>
          <p:nvPr>
            <p:ph type="subTitle" idx="4294967295"/>
          </p:nvPr>
        </p:nvSpPr>
        <p:spPr>
          <a:xfrm>
            <a:off x="11392452" y="4461387"/>
            <a:ext cx="18951755" cy="1025013"/>
          </a:xfrm>
        </p:spPr>
        <p:txBody>
          <a:bodyPr lIns="0" tIns="0" rIns="0" bIns="0">
            <a:normAutofit/>
          </a:bodyPr>
          <a:lstStyle/>
          <a:p>
            <a:pPr marL="0" indent="0" algn="l">
              <a:buNone/>
            </a:pPr>
            <a:r>
              <a:rPr lang="en-US" sz="5400" dirty="0" smtClean="0">
                <a:solidFill>
                  <a:srgbClr val="F37321"/>
                </a:solidFill>
              </a:rPr>
              <a:t> Albert Le, Nathan Christopher, and Daniel Lin </a:t>
            </a:r>
            <a:endParaRPr lang="en-US" sz="5400" dirty="0">
              <a:solidFill>
                <a:srgbClr val="F37321"/>
              </a:solidFill>
            </a:endParaRPr>
          </a:p>
        </p:txBody>
      </p:sp>
      <p:sp>
        <p:nvSpPr>
          <p:cNvPr id="26" name="TextBox 25"/>
          <p:cNvSpPr txBox="1"/>
          <p:nvPr/>
        </p:nvSpPr>
        <p:spPr>
          <a:xfrm>
            <a:off x="556591" y="3663141"/>
            <a:ext cx="10734261" cy="6037450"/>
          </a:xfrm>
          <a:prstGeom prst="rect">
            <a:avLst/>
          </a:prstGeom>
          <a:noFill/>
        </p:spPr>
        <p:txBody>
          <a:bodyPr wrap="square" rtlCol="0" anchor="t" anchorCtr="0">
            <a:noAutofit/>
          </a:bodyPr>
          <a:lstStyle/>
          <a:p>
            <a:pPr>
              <a:spcAft>
                <a:spcPts val="1800"/>
              </a:spcAft>
            </a:pPr>
            <a:r>
              <a:rPr lang="en-US" sz="3600" dirty="0" smtClean="0"/>
              <a:t>We developed an algorithm to increase the accuracy of GPS data collected near obstructions.  The algorithm stacks data collected by each GPS</a:t>
            </a:r>
          </a:p>
          <a:p>
            <a:pPr>
              <a:spcAft>
                <a:spcPts val="1800"/>
              </a:spcAft>
            </a:pPr>
            <a:r>
              <a:rPr lang="en-US" sz="3600" dirty="0"/>
              <a:t>u</a:t>
            </a:r>
            <a:r>
              <a:rPr lang="en-US" sz="3600" dirty="0" smtClean="0"/>
              <a:t>nits into separate queue</a:t>
            </a:r>
            <a:r>
              <a:rPr lang="en-US" sz="3600" b="1" dirty="0" smtClean="0"/>
              <a:t>s</a:t>
            </a:r>
            <a:r>
              <a:rPr lang="en-US" sz="3600" dirty="0" smtClean="0"/>
              <a:t>.  Then, for each data point in the queue, we check if the data multi-path by testing them with various statistical tests. Finally, if the data meets the tests’ requirements, the data is marked as good and displayed to the user. We were able to field test the algorithm and collect accurate results.</a:t>
            </a:r>
          </a:p>
        </p:txBody>
      </p:sp>
      <p:sp>
        <p:nvSpPr>
          <p:cNvPr id="28" name="Subtitle 2"/>
          <p:cNvSpPr txBox="1">
            <a:spLocks/>
          </p:cNvSpPr>
          <p:nvPr/>
        </p:nvSpPr>
        <p:spPr>
          <a:xfrm>
            <a:off x="556592" y="2778448"/>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Abstract</a:t>
            </a:r>
            <a:endParaRPr lang="en-US" sz="5400" dirty="0">
              <a:solidFill>
                <a:srgbClr val="F37321"/>
              </a:solidFill>
            </a:endParaRPr>
          </a:p>
        </p:txBody>
      </p:sp>
      <p:sp>
        <p:nvSpPr>
          <p:cNvPr id="16" name="Subtitle 2"/>
          <p:cNvSpPr txBox="1">
            <a:spLocks/>
          </p:cNvSpPr>
          <p:nvPr/>
        </p:nvSpPr>
        <p:spPr>
          <a:xfrm>
            <a:off x="556592" y="9729213"/>
            <a:ext cx="108866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Background</a:t>
            </a:r>
            <a:endParaRPr lang="en-US" sz="5400" dirty="0">
              <a:solidFill>
                <a:srgbClr val="F37321"/>
              </a:solidFill>
            </a:endParaRPr>
          </a:p>
        </p:txBody>
      </p:sp>
      <p:sp>
        <p:nvSpPr>
          <p:cNvPr id="18" name="TextBox 17"/>
          <p:cNvSpPr txBox="1"/>
          <p:nvPr/>
        </p:nvSpPr>
        <p:spPr>
          <a:xfrm>
            <a:off x="556590" y="10875406"/>
            <a:ext cx="10734261" cy="8247484"/>
          </a:xfrm>
          <a:prstGeom prst="rect">
            <a:avLst/>
          </a:prstGeom>
          <a:noFill/>
        </p:spPr>
        <p:txBody>
          <a:bodyPr wrap="square" rtlCol="0" anchor="t" anchorCtr="0">
            <a:noAutofit/>
          </a:bodyPr>
          <a:lstStyle/>
          <a:p>
            <a:pPr marL="571500" indent="-571500">
              <a:spcAft>
                <a:spcPts val="1800"/>
              </a:spcAft>
              <a:buFontTx/>
              <a:buChar char="-"/>
            </a:pPr>
            <a:r>
              <a:rPr lang="en-US" sz="3600" dirty="0" smtClean="0"/>
              <a:t>Obstructions can reflect GPS signals away from the surveyors. We call this phenomenal multi-</a:t>
            </a:r>
            <a:r>
              <a:rPr lang="en-US" sz="3600" dirty="0" err="1" smtClean="0"/>
              <a:t>pathing</a:t>
            </a:r>
            <a:r>
              <a:rPr lang="en-US" sz="3600" dirty="0" smtClean="0"/>
              <a:t>. This can cause problems to the quality of the data collected. </a:t>
            </a:r>
          </a:p>
          <a:p>
            <a:pPr marL="571500" indent="-571500">
              <a:spcAft>
                <a:spcPts val="1800"/>
              </a:spcAft>
              <a:buFontTx/>
              <a:buChar char="-"/>
            </a:pPr>
            <a:r>
              <a:rPr lang="en-US" sz="3600" dirty="0" smtClean="0"/>
              <a:t>Currently, if there are multi-</a:t>
            </a:r>
            <a:r>
              <a:rPr lang="en-US" sz="3600" dirty="0" err="1" smtClean="0"/>
              <a:t>pathing</a:t>
            </a:r>
            <a:r>
              <a:rPr lang="en-US" sz="3600" dirty="0" smtClean="0"/>
              <a:t> in the data, surveyors need to throw away the entire set of data and recollect them again.</a:t>
            </a:r>
          </a:p>
          <a:p>
            <a:pPr marL="571500" indent="-571500">
              <a:spcAft>
                <a:spcPts val="1800"/>
              </a:spcAft>
              <a:buFontTx/>
              <a:buChar char="-"/>
            </a:pPr>
            <a:r>
              <a:rPr lang="en-US" sz="3600" dirty="0"/>
              <a:t> </a:t>
            </a:r>
            <a:r>
              <a:rPr lang="en-US" sz="3600" dirty="0" smtClean="0"/>
              <a:t>Currently, there are no existing methods that can solve this problem.</a:t>
            </a:r>
          </a:p>
          <a:p>
            <a:pPr marL="571500" indent="-571500">
              <a:spcAft>
                <a:spcPts val="1800"/>
              </a:spcAft>
              <a:buFontTx/>
              <a:buChar char="-"/>
            </a:pPr>
            <a:r>
              <a:rPr lang="en-US" sz="3600" dirty="0" smtClean="0"/>
              <a:t>The goal of this project is to solve the problem of multi-</a:t>
            </a:r>
            <a:r>
              <a:rPr lang="en-US" sz="3600" dirty="0" err="1" smtClean="0"/>
              <a:t>pathing</a:t>
            </a:r>
            <a:r>
              <a:rPr lang="en-US" sz="3600" dirty="0" smtClean="0"/>
              <a:t>. </a:t>
            </a:r>
          </a:p>
          <a:p>
            <a:pPr marL="571500" indent="-571500">
              <a:spcAft>
                <a:spcPts val="1800"/>
              </a:spcAft>
              <a:buFontTx/>
              <a:buChar char="-"/>
            </a:pPr>
            <a:endParaRPr lang="en-US" sz="3600" dirty="0" smtClean="0"/>
          </a:p>
          <a:p>
            <a:pPr marL="571500" indent="-571500">
              <a:spcAft>
                <a:spcPts val="1800"/>
              </a:spcAft>
              <a:buFontTx/>
              <a:buChar char="-"/>
            </a:pPr>
            <a:endParaRPr lang="en-US" sz="3600" dirty="0" smtClean="0"/>
          </a:p>
        </p:txBody>
      </p:sp>
      <p:pic>
        <p:nvPicPr>
          <p:cNvPr id="1026" name="Picture 2" descr="C:\Users\Sungroup\Desktop\Multipath.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5858" y="18265291"/>
            <a:ext cx="10296942" cy="78945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p:cNvSpPr txBox="1"/>
          <p:nvPr/>
        </p:nvSpPr>
        <p:spPr>
          <a:xfrm>
            <a:off x="556589" y="26753225"/>
            <a:ext cx="10734261" cy="3097136"/>
          </a:xfrm>
          <a:prstGeom prst="rect">
            <a:avLst/>
          </a:prstGeom>
          <a:noFill/>
        </p:spPr>
        <p:txBody>
          <a:bodyPr wrap="square" rtlCol="0" anchor="t" anchorCtr="0">
            <a:noAutofit/>
          </a:bodyPr>
          <a:lstStyle/>
          <a:p>
            <a:pPr>
              <a:spcAft>
                <a:spcPts val="1800"/>
              </a:spcAft>
            </a:pPr>
            <a:r>
              <a:rPr lang="en-US" sz="3600" dirty="0" smtClean="0"/>
              <a:t>Figure 1: A visual representation of multi-</a:t>
            </a:r>
            <a:r>
              <a:rPr lang="en-US" sz="3600" dirty="0" err="1" smtClean="0"/>
              <a:t>pathing</a:t>
            </a:r>
            <a:r>
              <a:rPr lang="en-US" sz="3600" dirty="0" smtClean="0"/>
              <a:t>. When signals get reflected by obstructions such as ground, the distance travelled by the signal is much longer than the direct signal. This reflection of signal is called multi-</a:t>
            </a:r>
            <a:r>
              <a:rPr lang="en-US" sz="3600" dirty="0" err="1" smtClean="0"/>
              <a:t>pathing</a:t>
            </a:r>
            <a:r>
              <a:rPr lang="en-US" sz="3600" dirty="0" smtClean="0"/>
              <a:t>. </a:t>
            </a:r>
          </a:p>
          <a:p>
            <a:pPr marL="571500" indent="-571500">
              <a:spcAft>
                <a:spcPts val="1800"/>
              </a:spcAft>
              <a:buFontTx/>
              <a:buChar char="-"/>
            </a:pPr>
            <a:endParaRPr lang="en-US" sz="3600" dirty="0" smtClean="0"/>
          </a:p>
        </p:txBody>
      </p:sp>
      <p:sp>
        <p:nvSpPr>
          <p:cNvPr id="20" name="Subtitle 2"/>
          <p:cNvSpPr txBox="1">
            <a:spLocks/>
          </p:cNvSpPr>
          <p:nvPr/>
        </p:nvSpPr>
        <p:spPr>
          <a:xfrm>
            <a:off x="11443252" y="6165636"/>
            <a:ext cx="108866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Algorithm Flowchart </a:t>
            </a:r>
            <a:endParaRPr lang="en-US" sz="5400" dirty="0">
              <a:solidFill>
                <a:srgbClr val="F37321"/>
              </a:solidFill>
            </a:endParaRPr>
          </a:p>
        </p:txBody>
      </p:sp>
      <p:sp>
        <p:nvSpPr>
          <p:cNvPr id="23" name="Subtitle 2"/>
          <p:cNvSpPr txBox="1">
            <a:spLocks/>
          </p:cNvSpPr>
          <p:nvPr/>
        </p:nvSpPr>
        <p:spPr>
          <a:xfrm>
            <a:off x="12130710" y="17227184"/>
            <a:ext cx="108866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Results</a:t>
            </a:r>
            <a:endParaRPr lang="en-US" sz="5400" dirty="0">
              <a:solidFill>
                <a:srgbClr val="F37321"/>
              </a:solidFill>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266441" y="25649232"/>
            <a:ext cx="4074698" cy="5055357"/>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266439" y="18726565"/>
            <a:ext cx="4074699" cy="4845774"/>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880668" y="25427061"/>
            <a:ext cx="3958146" cy="5277528"/>
          </a:xfrm>
          <a:prstGeom prst="rect">
            <a:avLst/>
          </a:prstGeom>
        </p:spPr>
      </p:pic>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622576" y="25988211"/>
            <a:ext cx="4671829" cy="4748015"/>
          </a:xfrm>
          <a:prstGeom prst="rect">
            <a:avLst/>
          </a:prstGeom>
        </p:spPr>
      </p:pic>
      <p:pic>
        <p:nvPicPr>
          <p:cNvPr id="33" name="Picture 3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6877358" y="18775127"/>
            <a:ext cx="5286133" cy="4797212"/>
          </a:xfrm>
          <a:prstGeom prst="rect">
            <a:avLst/>
          </a:prstGeom>
        </p:spPr>
      </p:pic>
      <p:pic>
        <p:nvPicPr>
          <p:cNvPr id="38" name="Picture 3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6877359" y="25988211"/>
            <a:ext cx="5133732" cy="4716378"/>
          </a:xfrm>
          <a:prstGeom prst="rect">
            <a:avLst/>
          </a:prstGeom>
        </p:spPr>
      </p:pic>
      <p:sp>
        <p:nvSpPr>
          <p:cNvPr id="41" name="TextBox 40"/>
          <p:cNvSpPr txBox="1"/>
          <p:nvPr/>
        </p:nvSpPr>
        <p:spPr>
          <a:xfrm>
            <a:off x="22266440" y="24010621"/>
            <a:ext cx="9897052" cy="1200329"/>
          </a:xfrm>
          <a:prstGeom prst="rect">
            <a:avLst/>
          </a:prstGeom>
          <a:noFill/>
        </p:spPr>
        <p:txBody>
          <a:bodyPr wrap="square" rtlCol="0">
            <a:spAutoFit/>
          </a:bodyPr>
          <a:lstStyle/>
          <a:p>
            <a:r>
              <a:rPr lang="en-US" sz="2400" dirty="0" smtClean="0"/>
              <a:t>Figure on the left is control point 2, where it contains a mixture of multi-</a:t>
            </a:r>
            <a:r>
              <a:rPr lang="en-US" sz="2400" dirty="0" err="1" smtClean="0"/>
              <a:t>pathing</a:t>
            </a:r>
            <a:r>
              <a:rPr lang="en-US" sz="2400" dirty="0" smtClean="0"/>
              <a:t> and non-</a:t>
            </a:r>
            <a:r>
              <a:rPr lang="en-US" sz="2400" dirty="0" err="1" smtClean="0"/>
              <a:t>multipathing</a:t>
            </a:r>
            <a:r>
              <a:rPr lang="en-US" sz="2400" dirty="0" smtClean="0"/>
              <a:t> signals. The number of clean data points we have in our graph is less than control point 1. </a:t>
            </a:r>
            <a:endParaRPr lang="en-US" sz="2400" dirty="0"/>
          </a:p>
        </p:txBody>
      </p:sp>
      <p:sp>
        <p:nvSpPr>
          <p:cNvPr id="43" name="TextBox 42"/>
          <p:cNvSpPr txBox="1"/>
          <p:nvPr/>
        </p:nvSpPr>
        <p:spPr>
          <a:xfrm>
            <a:off x="22266440" y="31131827"/>
            <a:ext cx="9635035" cy="1209057"/>
          </a:xfrm>
          <a:prstGeom prst="rect">
            <a:avLst/>
          </a:prstGeom>
          <a:noFill/>
        </p:spPr>
        <p:txBody>
          <a:bodyPr wrap="square" rtlCol="0">
            <a:spAutoFit/>
          </a:bodyPr>
          <a:lstStyle/>
          <a:p>
            <a:r>
              <a:rPr lang="en-US" sz="2400" dirty="0" smtClean="0"/>
              <a:t>Figure 3 is control point 3, where there are lots of </a:t>
            </a:r>
            <a:r>
              <a:rPr lang="en-US" sz="2400" dirty="0" err="1" smtClean="0"/>
              <a:t>multipathing</a:t>
            </a:r>
            <a:r>
              <a:rPr lang="en-US" sz="2400" dirty="0" smtClean="0"/>
              <a:t> signals and very little clean data point. Our algorithm is able to filter through multiple multi-</a:t>
            </a:r>
            <a:r>
              <a:rPr lang="en-US" sz="2400" dirty="0" err="1" smtClean="0"/>
              <a:t>pathing</a:t>
            </a:r>
            <a:r>
              <a:rPr lang="en-US" sz="2400" dirty="0" smtClean="0"/>
              <a:t> signals. </a:t>
            </a:r>
            <a:endParaRPr lang="en-US" sz="2400" dirty="0"/>
          </a:p>
        </p:txBody>
      </p:sp>
      <p:sp>
        <p:nvSpPr>
          <p:cNvPr id="44" name="TextBox 43"/>
          <p:cNvSpPr txBox="1"/>
          <p:nvPr/>
        </p:nvSpPr>
        <p:spPr>
          <a:xfrm>
            <a:off x="33398792" y="12378669"/>
            <a:ext cx="9904579" cy="4150984"/>
          </a:xfrm>
          <a:prstGeom prst="rect">
            <a:avLst/>
          </a:prstGeom>
          <a:noFill/>
        </p:spPr>
        <p:txBody>
          <a:bodyPr wrap="square" rtlCol="0" anchor="t" anchorCtr="0">
            <a:noAutofit/>
          </a:bodyPr>
          <a:lstStyle/>
          <a:p>
            <a:pPr marL="571500" indent="-571500">
              <a:spcAft>
                <a:spcPts val="1800"/>
              </a:spcAft>
              <a:buFontTx/>
              <a:buChar char="-"/>
            </a:pPr>
            <a:r>
              <a:rPr lang="en-US" sz="3600" dirty="0" smtClean="0">
                <a:solidFill>
                  <a:schemeClr val="accent6">
                    <a:lumMod val="75000"/>
                  </a:schemeClr>
                </a:solidFill>
              </a:rPr>
              <a:t>Our algorithm is able to filter multi-</a:t>
            </a:r>
            <a:r>
              <a:rPr lang="en-US" sz="3600" dirty="0" err="1" smtClean="0">
                <a:solidFill>
                  <a:schemeClr val="accent6">
                    <a:lumMod val="75000"/>
                  </a:schemeClr>
                </a:solidFill>
              </a:rPr>
              <a:t>pathing</a:t>
            </a:r>
            <a:r>
              <a:rPr lang="en-US" sz="3600" dirty="0" smtClean="0">
                <a:solidFill>
                  <a:schemeClr val="accent6">
                    <a:lumMod val="75000"/>
                  </a:schemeClr>
                </a:solidFill>
              </a:rPr>
              <a:t> signals through our algorithm</a:t>
            </a:r>
          </a:p>
          <a:p>
            <a:pPr marL="571500" indent="-571500">
              <a:spcAft>
                <a:spcPts val="1800"/>
              </a:spcAft>
              <a:buFontTx/>
              <a:buChar char="-"/>
            </a:pPr>
            <a:r>
              <a:rPr lang="en-US" sz="3600" dirty="0" smtClean="0">
                <a:solidFill>
                  <a:schemeClr val="accent6">
                    <a:lumMod val="75000"/>
                  </a:schemeClr>
                </a:solidFill>
              </a:rPr>
              <a:t>Future works includes further testing of the algorithm to increase accuracy </a:t>
            </a:r>
          </a:p>
          <a:p>
            <a:pPr marL="571500" indent="-571500">
              <a:spcAft>
                <a:spcPts val="1800"/>
              </a:spcAft>
              <a:buFontTx/>
              <a:buChar char="-"/>
            </a:pPr>
            <a:r>
              <a:rPr lang="en-US" sz="3600" dirty="0" smtClean="0">
                <a:solidFill>
                  <a:schemeClr val="accent6">
                    <a:lumMod val="75000"/>
                  </a:schemeClr>
                </a:solidFill>
              </a:rPr>
              <a:t>More extensive field tests to get more  feedback from surveyors. </a:t>
            </a:r>
          </a:p>
          <a:p>
            <a:pPr marL="571500" indent="-571500">
              <a:spcAft>
                <a:spcPts val="1800"/>
              </a:spcAft>
              <a:buFontTx/>
              <a:buChar char="-"/>
            </a:pPr>
            <a:endParaRPr lang="en-US" sz="3600" dirty="0" smtClean="0">
              <a:solidFill>
                <a:schemeClr val="accent6">
                  <a:lumMod val="75000"/>
                </a:schemeClr>
              </a:solidFill>
            </a:endParaRPr>
          </a:p>
        </p:txBody>
      </p:sp>
      <p:sp>
        <p:nvSpPr>
          <p:cNvPr id="45" name="Subtitle 2"/>
          <p:cNvSpPr txBox="1">
            <a:spLocks/>
          </p:cNvSpPr>
          <p:nvPr/>
        </p:nvSpPr>
        <p:spPr>
          <a:xfrm>
            <a:off x="33459003" y="11305364"/>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Conclusion </a:t>
            </a:r>
            <a:endParaRPr lang="en-US" sz="5400" dirty="0">
              <a:solidFill>
                <a:srgbClr val="F37321"/>
              </a:solidFill>
            </a:endParaRPr>
          </a:p>
        </p:txBody>
      </p:sp>
      <p:sp>
        <p:nvSpPr>
          <p:cNvPr id="46" name="Subtitle 2"/>
          <p:cNvSpPr txBox="1">
            <a:spLocks/>
          </p:cNvSpPr>
          <p:nvPr/>
        </p:nvSpPr>
        <p:spPr>
          <a:xfrm>
            <a:off x="33459003" y="2589836"/>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GUI Interface </a:t>
            </a:r>
            <a:endParaRPr lang="en-US" sz="5400" dirty="0">
              <a:solidFill>
                <a:srgbClr val="F37321"/>
              </a:solidFill>
            </a:endParaRPr>
          </a:p>
        </p:txBody>
      </p:sp>
      <p:sp>
        <p:nvSpPr>
          <p:cNvPr id="40" name="Subtitle 2"/>
          <p:cNvSpPr txBox="1">
            <a:spLocks/>
          </p:cNvSpPr>
          <p:nvPr/>
        </p:nvSpPr>
        <p:spPr>
          <a:xfrm>
            <a:off x="33459003" y="17258022"/>
            <a:ext cx="10734260" cy="1073305"/>
          </a:xfrm>
          <a:prstGeom prst="rect">
            <a:avLst/>
          </a:prstGeom>
        </p:spPr>
        <p:txBody>
          <a:bodyPr vert="horz" lIns="0" tIns="0" rIns="0" bIns="0" rtlCol="0">
            <a:noAutofit/>
          </a:bodyPr>
          <a:lstStyle>
            <a:lvl1pPr marL="0" indent="0" algn="ctr" defTabSz="2191405" rtl="0" eaLnBrk="1" latinLnBrk="0" hangingPunct="1">
              <a:spcBef>
                <a:spcPct val="20000"/>
              </a:spcBef>
              <a:buFont typeface="Arial"/>
              <a:buNone/>
              <a:defRPr sz="15300" kern="1200">
                <a:solidFill>
                  <a:schemeClr val="tx1">
                    <a:tint val="75000"/>
                  </a:schemeClr>
                </a:solidFill>
                <a:latin typeface="+mn-lt"/>
                <a:ea typeface="+mn-ea"/>
                <a:cs typeface="+mn-cs"/>
              </a:defRPr>
            </a:lvl1pPr>
            <a:lvl2pPr marL="2191405" indent="0" algn="ctr" defTabSz="2191405" rtl="0" eaLnBrk="1" latinLnBrk="0" hangingPunct="1">
              <a:spcBef>
                <a:spcPct val="20000"/>
              </a:spcBef>
              <a:buFont typeface="Arial"/>
              <a:buNone/>
              <a:defRPr sz="13400" kern="1200">
                <a:solidFill>
                  <a:schemeClr val="tx1">
                    <a:tint val="75000"/>
                  </a:schemeClr>
                </a:solidFill>
                <a:latin typeface="+mn-lt"/>
                <a:ea typeface="+mn-ea"/>
                <a:cs typeface="+mn-cs"/>
              </a:defRPr>
            </a:lvl2pPr>
            <a:lvl3pPr marL="4382811" indent="0" algn="ctr" defTabSz="2191405" rtl="0" eaLnBrk="1" latinLnBrk="0" hangingPunct="1">
              <a:spcBef>
                <a:spcPct val="20000"/>
              </a:spcBef>
              <a:buFont typeface="Arial"/>
              <a:buNone/>
              <a:defRPr sz="11500" kern="1200">
                <a:solidFill>
                  <a:schemeClr val="tx1">
                    <a:tint val="75000"/>
                  </a:schemeClr>
                </a:solidFill>
                <a:latin typeface="+mn-lt"/>
                <a:ea typeface="+mn-ea"/>
                <a:cs typeface="+mn-cs"/>
              </a:defRPr>
            </a:lvl3pPr>
            <a:lvl4pPr marL="6574216"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4pPr>
            <a:lvl5pPr marL="8765621"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5pPr>
            <a:lvl6pPr marL="1095702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6pPr>
            <a:lvl7pPr marL="13148432"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7pPr>
            <a:lvl8pPr marL="15339837"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8pPr>
            <a:lvl9pPr marL="17531243" indent="0" algn="ctr" defTabSz="2191405" rtl="0" eaLnBrk="1" latinLnBrk="0" hangingPunct="1">
              <a:spcBef>
                <a:spcPct val="20000"/>
              </a:spcBef>
              <a:buFont typeface="Arial"/>
              <a:buNone/>
              <a:defRPr sz="9600" kern="1200">
                <a:solidFill>
                  <a:schemeClr val="tx1">
                    <a:tint val="75000"/>
                  </a:schemeClr>
                </a:solidFill>
                <a:latin typeface="+mn-lt"/>
                <a:ea typeface="+mn-ea"/>
                <a:cs typeface="+mn-cs"/>
              </a:defRPr>
            </a:lvl9pPr>
          </a:lstStyle>
          <a:p>
            <a:pPr algn="l"/>
            <a:r>
              <a:rPr lang="en-US" sz="5400" dirty="0" smtClean="0">
                <a:solidFill>
                  <a:srgbClr val="F37321"/>
                </a:solidFill>
              </a:rPr>
              <a:t>Meet the team </a:t>
            </a:r>
            <a:endParaRPr lang="en-US" sz="5400" dirty="0">
              <a:solidFill>
                <a:srgbClr val="F37321"/>
              </a:solidFill>
            </a:endParaRPr>
          </a:p>
        </p:txBody>
      </p:sp>
      <p:pic>
        <p:nvPicPr>
          <p:cNvPr id="47" name="Picture 4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2257498" y="7158266"/>
            <a:ext cx="19265239" cy="10099756"/>
          </a:xfrm>
          <a:prstGeom prst="rect">
            <a:avLst/>
          </a:prstGeom>
        </p:spPr>
      </p:pic>
      <p:sp>
        <p:nvSpPr>
          <p:cNvPr id="49" name="TextBox 48"/>
          <p:cNvSpPr txBox="1"/>
          <p:nvPr/>
        </p:nvSpPr>
        <p:spPr>
          <a:xfrm>
            <a:off x="11847204" y="31113616"/>
            <a:ext cx="9447202" cy="1200329"/>
          </a:xfrm>
          <a:prstGeom prst="rect">
            <a:avLst/>
          </a:prstGeom>
          <a:noFill/>
        </p:spPr>
        <p:txBody>
          <a:bodyPr wrap="square" rtlCol="0">
            <a:spAutoFit/>
          </a:bodyPr>
          <a:lstStyle/>
          <a:p>
            <a:r>
              <a:rPr lang="en-US" sz="2400" dirty="0" smtClean="0"/>
              <a:t>Figure on the left shows control point 1. This point is known to contain very little multi-</a:t>
            </a:r>
            <a:r>
              <a:rPr lang="en-US" sz="2400" dirty="0" err="1" smtClean="0"/>
              <a:t>pathing</a:t>
            </a:r>
            <a:r>
              <a:rPr lang="en-US" sz="2400" dirty="0" smtClean="0"/>
              <a:t> signals. Figure on the fight are non-</a:t>
            </a:r>
            <a:r>
              <a:rPr lang="en-US" sz="2400" dirty="0" err="1" smtClean="0"/>
              <a:t>multipathing</a:t>
            </a:r>
            <a:r>
              <a:rPr lang="en-US" sz="2400" dirty="0" smtClean="0"/>
              <a:t> signals detected by the algorithm. </a:t>
            </a:r>
            <a:endParaRPr lang="en-US" sz="2400" dirty="0"/>
          </a:p>
        </p:txBody>
      </p:sp>
      <p:pic>
        <p:nvPicPr>
          <p:cNvPr id="50" name="Picture 49"/>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281561" y="18088774"/>
            <a:ext cx="8578487" cy="6401696"/>
          </a:xfrm>
          <a:prstGeom prst="rect">
            <a:avLst/>
          </a:prstGeom>
        </p:spPr>
      </p:pic>
      <p:sp>
        <p:nvSpPr>
          <p:cNvPr id="52" name="TextBox 51"/>
          <p:cNvSpPr txBox="1"/>
          <p:nvPr/>
        </p:nvSpPr>
        <p:spPr>
          <a:xfrm>
            <a:off x="11847204" y="24391550"/>
            <a:ext cx="9230022" cy="461665"/>
          </a:xfrm>
          <a:prstGeom prst="rect">
            <a:avLst/>
          </a:prstGeom>
          <a:noFill/>
        </p:spPr>
        <p:txBody>
          <a:bodyPr wrap="square" rtlCol="0">
            <a:spAutoFit/>
          </a:bodyPr>
          <a:lstStyle/>
          <a:p>
            <a:r>
              <a:rPr lang="en-US" sz="2400" dirty="0" smtClean="0">
                <a:solidFill>
                  <a:srgbClr val="000000"/>
                </a:solidFill>
              </a:rPr>
              <a:t>Figure 4</a:t>
            </a:r>
            <a:r>
              <a:rPr lang="en-US" sz="2400" dirty="0">
                <a:solidFill>
                  <a:srgbClr val="000000"/>
                </a:solidFill>
              </a:rPr>
              <a:t>. </a:t>
            </a:r>
            <a:r>
              <a:rPr lang="en-US" sz="2400" dirty="0" smtClean="0">
                <a:solidFill>
                  <a:srgbClr val="000000"/>
                </a:solidFill>
              </a:rPr>
              <a:t>Unanalyzed Data (Red) overlaid by analyzed Data (Blue) </a:t>
            </a:r>
            <a:endParaRPr lang="en-US" sz="2400" dirty="0">
              <a:solidFill>
                <a:srgbClr val="000000"/>
              </a:solidFill>
            </a:endParaRPr>
          </a:p>
        </p:txBody>
      </p:sp>
    </p:spTree>
    <p:extLst>
      <p:ext uri="{BB962C8B-B14F-4D97-AF65-F5344CB8AC3E}">
        <p14:creationId xmlns:p14="http://schemas.microsoft.com/office/powerpoint/2010/main" val="3878589494"/>
      </p:ext>
    </p:extLst>
  </p:cSld>
  <p:clrMapOvr>
    <a:masterClrMapping/>
  </p:clrMapOvr>
  <p:timing>
    <p:tnLst>
      <p:par>
        <p:cTn id="1" dur="indefinite" restart="never" nodeType="tmRoot"/>
      </p:par>
    </p:tnLst>
  </p:timing>
</p:sld>
</file>

<file path=ppt/theme/theme1.xml><?xml version="1.0" encoding="utf-8"?>
<a:theme xmlns:a="http://schemas.openxmlformats.org/drawingml/2006/main" name="expo_poster-eecs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Revolution">
      <a:majorFont>
        <a:latin typeface="Trebuchet MS"/>
        <a:ea typeface=""/>
        <a:cs typeface=""/>
        <a:font script="Jpan" typeface="ＭＳ ゴシック"/>
        <a:font script="Hans" typeface="宋体"/>
        <a:font script="Hant" typeface="新細明體"/>
      </a:majorFont>
      <a:minorFont>
        <a:latin typeface="Trebuchet MS"/>
        <a:ea typeface=""/>
        <a:cs typeface=""/>
        <a:font script="Jpan" typeface="ＭＳ ゴシック"/>
        <a:font script="Hans" typeface="宋体"/>
        <a:font script="Hant" typeface="新細明體"/>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expo_poster-eecs (1)</Template>
  <TotalTime>193</TotalTime>
  <Words>450</Words>
  <Application>Microsoft Office PowerPoint</Application>
  <PresentationFormat>Custom</PresentationFormat>
  <Paragraphs>25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Georgia</vt:lpstr>
      <vt:lpstr>Trebuchet MS</vt:lpstr>
      <vt:lpstr>expo_poster-eecs (1)</vt:lpstr>
      <vt:lpstr>Trident : A Novel solution to Multi-pathing GPS signals</vt:lpstr>
    </vt:vector>
  </TitlesOfParts>
  <Company>Oregon State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Trident GPS: A solution to  Multi-pathing GPS signals</dc:title>
  <dc:creator>Sungroup</dc:creator>
  <cp:lastModifiedBy>gillins-grad</cp:lastModifiedBy>
  <cp:revision>15</cp:revision>
  <dcterms:created xsi:type="dcterms:W3CDTF">2015-04-23T04:04:19Z</dcterms:created>
  <dcterms:modified xsi:type="dcterms:W3CDTF">2015-04-28T22:54:05Z</dcterms:modified>
</cp:coreProperties>
</file>

<file path=docProps/thumbnail.jpeg>
</file>